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4" r:id="rId4"/>
    <p:sldId id="258" r:id="rId5"/>
    <p:sldId id="276" r:id="rId6"/>
    <p:sldId id="261" r:id="rId7"/>
    <p:sldId id="262" r:id="rId8"/>
    <p:sldId id="264" r:id="rId9"/>
    <p:sldId id="277" r:id="rId10"/>
    <p:sldId id="275" r:id="rId11"/>
    <p:sldId id="265" r:id="rId12"/>
    <p:sldId id="269" r:id="rId13"/>
    <p:sldId id="259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1pPr>
    <a:lvl2pPr marL="4572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2pPr>
    <a:lvl3pPr marL="9144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3pPr>
    <a:lvl4pPr marL="13716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4pPr>
    <a:lvl5pPr marL="18288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106" d="100"/>
          <a:sy n="106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374651"/>
            <a:ext cx="11567584" cy="623440"/>
          </a:xfrm>
        </p:spPr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67" y="2606676"/>
            <a:ext cx="11569700" cy="3025893"/>
          </a:xfrm>
        </p:spPr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0"/>
            </a:gs>
            <a:gs pos="100000">
              <a:srgbClr val="000000"/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8433"/>
          <p:cNvSpPr>
            <a:spLocks noGrp="1"/>
          </p:cNvSpPr>
          <p:nvPr>
            <p:ph type="title"/>
          </p:nvPr>
        </p:nvSpPr>
        <p:spPr>
          <a:xfrm>
            <a:off x="254000" y="374651"/>
            <a:ext cx="11567584" cy="141750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252412" algn="ctr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</a:lstStyle>
          <a:p>
            <a:pPr lvl="0"/>
            <a:r>
              <a:t>Click to edit Master title style</a:t>
            </a:r>
          </a:p>
          <a:p>
            <a:endParaRPr/>
          </a:p>
        </p:txBody>
      </p:sp>
      <p:sp>
        <p:nvSpPr>
          <p:cNvPr id="18435" name="Text Placeholder 18434"/>
          <p:cNvSpPr>
            <a:spLocks noGrp="1"/>
          </p:cNvSpPr>
          <p:nvPr>
            <p:ph type="body" idx="1"/>
          </p:nvPr>
        </p:nvSpPr>
        <p:spPr>
          <a:xfrm>
            <a:off x="287867" y="2606676"/>
            <a:ext cx="11569700" cy="34229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252412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  <a:p>
            <a:pPr lvl="4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hf sldNum="0" hdr="0" dt="0"/>
  <p:txStyles>
    <p:titleStyle>
      <a:lvl1pPr marL="0" indent="252412" algn="ctr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000000"/>
        </a:buClr>
        <a:buSzTx/>
        <a:buFontTx/>
        <a:buNone/>
        <a:defRPr kumimoji="0" sz="4000" b="1" i="0" u="none" baseline="0">
          <a:solidFill>
            <a:srgbClr val="FFFFFF"/>
          </a:solidFill>
          <a:effectLst/>
          <a:latin typeface="Times New Roman"/>
        </a:defRPr>
      </a:lvl1pPr>
    </p:titleStyle>
    <p:bodyStyle>
      <a:lvl1pPr marL="0" indent="252412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FFFF00"/>
        </a:buClr>
        <a:buSzTx/>
        <a:buFont typeface="Zurich Win95BT Roman"/>
        <a:buChar char="➤"/>
        <a:defRPr kumimoji="0" sz="5400" b="0" i="0" u="none" baseline="0">
          <a:solidFill>
            <a:srgbClr val="FFFFFF"/>
          </a:solidFill>
          <a:effectLst/>
          <a:latin typeface="Zurich Win95BT Roman"/>
        </a:defRPr>
      </a:lvl1pPr>
      <a:lvl2pPr marL="252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FFFF00"/>
        </a:buClr>
        <a:buSzTx/>
        <a:buFont typeface="Zurich Win95BT Roman"/>
        <a:buChar char="➣"/>
        <a:defRPr kumimoji="0" sz="4400" b="1" i="0" u="none" baseline="0">
          <a:solidFill>
            <a:srgbClr val="FFFFFF"/>
          </a:solidFill>
          <a:effectLst/>
          <a:latin typeface="Zurich Win95BT Roman"/>
        </a:defRPr>
      </a:lvl2pPr>
      <a:lvl3pPr marL="506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99CCFF"/>
        </a:buClr>
        <a:buSzTx/>
        <a:buFont typeface="Times New Roman"/>
        <a:buChar char="▸"/>
        <a:defRPr kumimoji="0" sz="2400" b="0" i="0" u="none" baseline="0">
          <a:solidFill>
            <a:srgbClr val="99CCFF"/>
          </a:solidFill>
          <a:effectLst/>
          <a:latin typeface="Times New Roman"/>
        </a:defRPr>
      </a:lvl3pPr>
      <a:lvl4pPr marL="760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99CCFF"/>
        </a:buClr>
        <a:buSzTx/>
        <a:buFont typeface="Times New Roman"/>
        <a:buChar char="≫"/>
        <a:defRPr kumimoji="0" sz="2000" b="0" i="0" u="none" baseline="0">
          <a:solidFill>
            <a:srgbClr val="99CCFF"/>
          </a:solidFill>
          <a:effectLst/>
          <a:latin typeface="Times New Roman"/>
        </a:defRPr>
      </a:lvl4pPr>
      <a:lvl5pPr marL="1014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99CCFF"/>
        </a:buClr>
        <a:buSzTx/>
        <a:buFont typeface="Times New Roman"/>
        <a:buChar char="›"/>
        <a:defRPr kumimoji="0" sz="2000" b="0" i="0" u="none" baseline="0">
          <a:solidFill>
            <a:srgbClr val="99CCFF"/>
          </a:solidFill>
          <a:effectLst/>
          <a:latin typeface="Times New Roman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097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896600" cy="3046988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00"/>
              </a:buClr>
            </a:pPr>
            <a:r>
              <a:rPr lang="en-US" sz="6600" dirty="0">
                <a:solidFill>
                  <a:srgbClr val="FFFF00"/>
                </a:solidFill>
                <a:latin typeface="Thunderbird"/>
              </a:rPr>
              <a:t>“The baptism of John, Where was it from?</a:t>
            </a:r>
            <a:br>
              <a:rPr lang="en-US" sz="6600" dirty="0">
                <a:solidFill>
                  <a:srgbClr val="FFFF00"/>
                </a:solidFill>
                <a:latin typeface="Thunderbird"/>
              </a:rPr>
            </a:br>
            <a:r>
              <a:rPr lang="en-US" sz="6600" dirty="0">
                <a:solidFill>
                  <a:srgbClr val="FFFF00"/>
                </a:solidFill>
                <a:latin typeface="Thunderbird"/>
              </a:rPr>
              <a:t>From Heaven or from Men?”</a:t>
            </a:r>
          </a:p>
        </p:txBody>
      </p:sp>
      <p:sp>
        <p:nvSpPr>
          <p:cNvPr id="4099" name="Rectangle 4098"/>
          <p:cNvSpPr/>
          <p:nvPr/>
        </p:nvSpPr>
        <p:spPr>
          <a:xfrm>
            <a:off x="1580356" y="3429000"/>
            <a:ext cx="8955088" cy="138113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4100" name="Text Placeholder 4099"/>
          <p:cNvSpPr>
            <a:spLocks noGrp="1"/>
          </p:cNvSpPr>
          <p:nvPr>
            <p:ph type="body" idx="1"/>
          </p:nvPr>
        </p:nvSpPr>
        <p:spPr>
          <a:xfrm>
            <a:off x="609600" y="3743825"/>
            <a:ext cx="10972800" cy="2142125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90000"/>
              </a:lnSpc>
              <a:buNone/>
            </a:pPr>
            <a:r>
              <a:rPr sz="4800" b="1" dirty="0">
                <a:latin typeface="Times New Roman"/>
              </a:rPr>
              <a:t>Matthew 21:25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4800" b="1" dirty="0">
                <a:latin typeface="Times New Roman"/>
              </a:rPr>
              <a:t> We Must Do the Will Of The Father Matthew 7:21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med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097"/>
          <p:cNvSpPr>
            <a:spLocks noGrp="1"/>
          </p:cNvSpPr>
          <p:nvPr>
            <p:ph type="title"/>
          </p:nvPr>
        </p:nvSpPr>
        <p:spPr>
          <a:xfrm>
            <a:off x="1723628" y="457200"/>
            <a:ext cx="8744744" cy="1231106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00"/>
              </a:buClr>
            </a:pPr>
            <a:r>
              <a:rPr lang="en-US" sz="8000" dirty="0">
                <a:solidFill>
                  <a:srgbClr val="FFFF00"/>
                </a:solidFill>
                <a:latin typeface="Thunderbird"/>
              </a:rPr>
              <a:t>AUTHORITY</a:t>
            </a:r>
          </a:p>
        </p:txBody>
      </p:sp>
      <p:sp>
        <p:nvSpPr>
          <p:cNvPr id="4099" name="Rectangle 4098"/>
          <p:cNvSpPr/>
          <p:nvPr/>
        </p:nvSpPr>
        <p:spPr>
          <a:xfrm flipV="1">
            <a:off x="1618456" y="1596628"/>
            <a:ext cx="8955088" cy="183356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4100" name="Text Placeholder 4099"/>
          <p:cNvSpPr>
            <a:spLocks noGrp="1"/>
          </p:cNvSpPr>
          <p:nvPr>
            <p:ph type="body" idx="1"/>
          </p:nvPr>
        </p:nvSpPr>
        <p:spPr>
          <a:xfrm>
            <a:off x="609600" y="1882978"/>
            <a:ext cx="10972800" cy="4370427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90000"/>
              </a:lnSpc>
              <a:buNone/>
            </a:pPr>
            <a:r>
              <a:rPr sz="4000" b="1" dirty="0">
                <a:latin typeface="Times New Roman"/>
              </a:rPr>
              <a:t>Most are Shocked to hear that there is a "right interpretation," Others are wrong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4000" b="1" dirty="0">
                <a:latin typeface="Times New Roman"/>
              </a:rPr>
              <a:t> “They get their doctrine from the Bible also.”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4000" b="1" dirty="0">
                <a:latin typeface="Times New Roman"/>
              </a:rPr>
              <a:t>BUT – The BIBLE DOESN’T CONTRADICT ITSELF!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4000" b="1" dirty="0">
                <a:latin typeface="Times New Roman"/>
              </a:rPr>
              <a:t>2 Timothy 2:15 “rightly dividing”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4000" b="1" dirty="0">
                <a:latin typeface="Times New Roman"/>
              </a:rPr>
              <a:t>Galatians 1:7 “pervert”  2 Peter 3:16 “twist”</a:t>
            </a:r>
          </a:p>
        </p:txBody>
      </p:sp>
    </p:spTree>
    <p:extLst>
      <p:ext uri="{BB962C8B-B14F-4D97-AF65-F5344CB8AC3E}">
        <p14:creationId xmlns:p14="http://schemas.microsoft.com/office/powerpoint/2010/main" val="207354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/>
          </p:nvPr>
        </p:nvSpPr>
        <p:spPr>
          <a:xfrm>
            <a:off x="792162" y="381666"/>
            <a:ext cx="10333037" cy="1495794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81000"/>
              </a:lnSpc>
              <a:buClr>
                <a:srgbClr val="FFFFFF"/>
              </a:buClr>
            </a:pPr>
            <a:r>
              <a:rPr lang="en-US" sz="6000" dirty="0">
                <a:solidFill>
                  <a:srgbClr val="FFFF00"/>
                </a:solidFill>
              </a:rPr>
              <a:t>How One Reads The Word is Important</a:t>
            </a:r>
            <a:endParaRPr sz="6000" dirty="0">
              <a:solidFill>
                <a:srgbClr val="FFFF00"/>
              </a:solidFill>
            </a:endParaRPr>
          </a:p>
        </p:txBody>
      </p:sp>
      <p:sp>
        <p:nvSpPr>
          <p:cNvPr id="5123" name="Rectangle 5122"/>
          <p:cNvSpPr/>
          <p:nvPr/>
        </p:nvSpPr>
        <p:spPr>
          <a:xfrm>
            <a:off x="1516062" y="1981200"/>
            <a:ext cx="8961438" cy="166689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5124" name="Text Placeholder 5123"/>
          <p:cNvSpPr>
            <a:spLocks noGrp="1"/>
          </p:cNvSpPr>
          <p:nvPr>
            <p:ph type="body" idx="1"/>
          </p:nvPr>
        </p:nvSpPr>
        <p:spPr>
          <a:xfrm>
            <a:off x="891381" y="2271999"/>
            <a:ext cx="10409238" cy="4013406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20000"/>
              </a:lnSpc>
              <a:buNone/>
            </a:pPr>
            <a:r>
              <a:rPr sz="4000" b="1" dirty="0"/>
              <a:t>Luke 10:26 "What is your reading of it?"</a:t>
            </a:r>
            <a:endParaRPr lang="en-US" sz="4000" b="1" dirty="0"/>
          </a:p>
          <a:p>
            <a:pPr algn="ctr">
              <a:lnSpc>
                <a:spcPct val="120000"/>
              </a:lnSpc>
              <a:buNone/>
            </a:pPr>
            <a:r>
              <a:rPr sz="4000" b="1" dirty="0"/>
              <a:t>Principles To Respect As We Read</a:t>
            </a:r>
            <a:endParaRPr lang="en-US" sz="4000" b="1" dirty="0"/>
          </a:p>
          <a:p>
            <a:pPr algn="ctr">
              <a:lnSpc>
                <a:spcPct val="120000"/>
              </a:lnSpc>
              <a:buNone/>
            </a:pPr>
            <a:r>
              <a:rPr lang="en-US" sz="4000" b="1" dirty="0"/>
              <a:t>When We Do So, We Come To The Same Interpretation</a:t>
            </a:r>
          </a:p>
          <a:p>
            <a:pPr algn="ctr">
              <a:lnSpc>
                <a:spcPct val="120000"/>
              </a:lnSpc>
              <a:buNone/>
            </a:pPr>
            <a:r>
              <a:rPr lang="en-US" sz="4000" b="1" dirty="0"/>
              <a:t>We Act By The Same </a:t>
            </a:r>
            <a:r>
              <a:rPr lang="en-US" sz="4000" b="1" i="1" dirty="0">
                <a:solidFill>
                  <a:srgbClr val="FFFF00"/>
                </a:solidFill>
              </a:rPr>
              <a:t>AUTHORITY</a:t>
            </a:r>
            <a:endParaRPr sz="40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med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/>
          </p:nvPr>
        </p:nvSpPr>
        <p:spPr>
          <a:xfrm>
            <a:off x="929481" y="624386"/>
            <a:ext cx="10333037" cy="5609228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81000"/>
              </a:lnSpc>
              <a:buClr>
                <a:srgbClr val="FFFFFF"/>
              </a:buClr>
            </a:pPr>
            <a:r>
              <a:rPr lang="en-US" sz="9000" dirty="0">
                <a:solidFill>
                  <a:srgbClr val="FFFF00"/>
                </a:solidFill>
              </a:rPr>
              <a:t>Cannot Reach The Same Conclusions Unless All Have The Proper Attitudes &amp; Motives</a:t>
            </a:r>
            <a:endParaRPr sz="9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6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193"/>
          <p:cNvSpPr>
            <a:spLocks noGrp="1"/>
          </p:cNvSpPr>
          <p:nvPr>
            <p:ph type="title"/>
          </p:nvPr>
        </p:nvSpPr>
        <p:spPr>
          <a:xfrm>
            <a:off x="1535114" y="0"/>
            <a:ext cx="9090025" cy="2215991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7200" dirty="0"/>
              <a:t>Must Have Respect For The Word</a:t>
            </a:r>
            <a:endParaRPr sz="11200" dirty="0"/>
          </a:p>
        </p:txBody>
      </p:sp>
      <p:sp>
        <p:nvSpPr>
          <p:cNvPr id="8195" name="Rectangle 8194"/>
          <p:cNvSpPr/>
          <p:nvPr/>
        </p:nvSpPr>
        <p:spPr>
          <a:xfrm>
            <a:off x="1570831" y="2362200"/>
            <a:ext cx="9090025" cy="171450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8196" name="Text Placeholder 8195"/>
          <p:cNvSpPr>
            <a:spLocks noGrp="1"/>
          </p:cNvSpPr>
          <p:nvPr>
            <p:ph type="body" idx="1"/>
          </p:nvPr>
        </p:nvSpPr>
        <p:spPr>
          <a:xfrm>
            <a:off x="860426" y="2549129"/>
            <a:ext cx="10439399" cy="3976473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lang="en-US" sz="3800" dirty="0">
                <a:latin typeface="Times New Roman"/>
              </a:rPr>
              <a:t>1 Thessalonians 2:13 “as it is in truth, the word of God…”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800" dirty="0">
                <a:latin typeface="Times New Roman"/>
              </a:rPr>
              <a:t>Isaiah 66:2 “who trembles at My word”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800" dirty="0">
                <a:latin typeface="Times New Roman"/>
              </a:rPr>
              <a:t>John 7:17 “know concerning the doctrine”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800" dirty="0">
                <a:latin typeface="Times New Roman"/>
              </a:rPr>
              <a:t>Matthew 13:10,11,14,15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800" dirty="0">
                <a:latin typeface="Times New Roman"/>
              </a:rPr>
              <a:t>2 Corinthians 3:1,3,14; 4:3,4</a:t>
            </a:r>
            <a:endParaRPr sz="3800" dirty="0">
              <a:latin typeface="Times New Roman"/>
            </a:endParaRP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9217"/>
          <p:cNvSpPr>
            <a:spLocks noGrp="1"/>
          </p:cNvSpPr>
          <p:nvPr>
            <p:ph type="title"/>
          </p:nvPr>
        </p:nvSpPr>
        <p:spPr>
          <a:xfrm>
            <a:off x="838200" y="1588"/>
            <a:ext cx="10286999" cy="1477328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US" sz="4800" dirty="0"/>
              <a:t>Idols Will Affect The Understanding of the Truth Accordingly</a:t>
            </a:r>
            <a:endParaRPr sz="4800" dirty="0"/>
          </a:p>
        </p:txBody>
      </p:sp>
      <p:sp>
        <p:nvSpPr>
          <p:cNvPr id="9219" name="Rectangle 9218"/>
          <p:cNvSpPr/>
          <p:nvPr/>
        </p:nvSpPr>
        <p:spPr>
          <a:xfrm>
            <a:off x="1366042" y="1600200"/>
            <a:ext cx="9231313" cy="173037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9220" name="Text Placeholder 9219"/>
          <p:cNvSpPr>
            <a:spLocks noGrp="1"/>
          </p:cNvSpPr>
          <p:nvPr>
            <p:ph type="body" idx="1"/>
          </p:nvPr>
        </p:nvSpPr>
        <p:spPr>
          <a:xfrm>
            <a:off x="1223960" y="1894521"/>
            <a:ext cx="9520240" cy="4555093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4000" b="1" dirty="0">
                <a:latin typeface="Times New Roman"/>
              </a:rPr>
              <a:t>Ezekiel 14:1-4  "</a:t>
            </a:r>
            <a:r>
              <a:rPr lang="en-US" sz="4000" b="1" dirty="0">
                <a:latin typeface="Times New Roman"/>
              </a:rPr>
              <a:t>I the Lord will answer him who comes, according to the multitude of his idols.”</a:t>
            </a:r>
            <a:endParaRPr sz="4000" dirty="0">
              <a:latin typeface="Times New Roman"/>
            </a:endParaRPr>
          </a:p>
          <a:p>
            <a:pPr algn="ctr">
              <a:lnSpc>
                <a:spcPct val="100000"/>
              </a:lnSpc>
              <a:buNone/>
            </a:pPr>
            <a:r>
              <a:rPr sz="4000" b="1" dirty="0">
                <a:latin typeface="Times New Roman"/>
              </a:rPr>
              <a:t>Without Love For Truth, People Have a Strong Delusion- 2 Thessalonians 2:11,12</a:t>
            </a:r>
          </a:p>
          <a:p>
            <a:pPr algn="ctr">
              <a:lnSpc>
                <a:spcPct val="100000"/>
              </a:lnSpc>
              <a:buNone/>
            </a:pPr>
            <a:r>
              <a:rPr sz="4000" b="1" dirty="0">
                <a:latin typeface="Times New Roman"/>
              </a:rPr>
              <a:t>Often Bible Read to Prove Some Conclusion Already Held- John 12:34</a:t>
            </a:r>
          </a:p>
        </p:txBody>
      </p:sp>
    </p:spTree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1265"/>
          <p:cNvSpPr>
            <a:spLocks noGrp="1"/>
          </p:cNvSpPr>
          <p:nvPr>
            <p:ph type="title"/>
          </p:nvPr>
        </p:nvSpPr>
        <p:spPr>
          <a:xfrm>
            <a:off x="1614488" y="-7937"/>
            <a:ext cx="8951912" cy="1661993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5400" dirty="0"/>
              <a:t>Carelessness in Reading Leads to Misunderstanding</a:t>
            </a:r>
          </a:p>
        </p:txBody>
      </p:sp>
      <p:sp>
        <p:nvSpPr>
          <p:cNvPr id="11267" name="Rectangle 11266"/>
          <p:cNvSpPr/>
          <p:nvPr/>
        </p:nvSpPr>
        <p:spPr>
          <a:xfrm>
            <a:off x="1742792" y="1752600"/>
            <a:ext cx="8951912" cy="138113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1268" name="Text Placeholder 11267"/>
          <p:cNvSpPr>
            <a:spLocks noGrp="1"/>
          </p:cNvSpPr>
          <p:nvPr>
            <p:ph type="body" idx="1"/>
          </p:nvPr>
        </p:nvSpPr>
        <p:spPr>
          <a:xfrm>
            <a:off x="1037148" y="1989257"/>
            <a:ext cx="10363199" cy="4154984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>
              <a:lnSpc>
                <a:spcPct val="100000"/>
              </a:lnSpc>
              <a:buNone/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Zurich BlkEx BT Black"/>
              </a:rPr>
              <a:t>Acting Without Authority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Zurich BlkEx BT Black"/>
              </a:rPr>
              <a:t>–</a:t>
            </a: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Zurich BlkEx BT Black"/>
              </a:rPr>
              <a:t> 2 Timothy 3:7</a:t>
            </a:r>
          </a:p>
          <a:p>
            <a:pPr>
              <a:lnSpc>
                <a:spcPct val="100000"/>
              </a:lnSpc>
              <a:buNone/>
            </a:pPr>
            <a:r>
              <a:rPr sz="3000" b="1" dirty="0">
                <a:latin typeface="Zurich BlkEx BT Black"/>
              </a:rPr>
              <a:t>Example: Romans 6:1,2 "continue in sin that grace may abound"</a:t>
            </a:r>
          </a:p>
          <a:p>
            <a:pPr>
              <a:lnSpc>
                <a:spcPct val="100000"/>
              </a:lnSpc>
              <a:buNone/>
            </a:pPr>
            <a:r>
              <a:rPr sz="3000" b="1" dirty="0">
                <a:latin typeface="Zurich BlkEx BT Black"/>
              </a:rPr>
              <a:t>1 Corinthians 7:8,32 "</a:t>
            </a:r>
            <a:r>
              <a:rPr lang="en-US" sz="3000" b="1" dirty="0">
                <a:latin typeface="Zurich BlkEx BT Black"/>
              </a:rPr>
              <a:t>It is good for them if they remain even as I am”</a:t>
            </a:r>
            <a:endParaRPr sz="3000" b="1" dirty="0">
              <a:latin typeface="Zurich BlkEx BT Black"/>
            </a:endParaRPr>
          </a:p>
          <a:p>
            <a:pPr>
              <a:lnSpc>
                <a:spcPct val="100000"/>
              </a:lnSpc>
              <a:buNone/>
            </a:pPr>
            <a:r>
              <a:rPr lang="en-US" sz="3000" b="1" dirty="0">
                <a:latin typeface="Zurich BlkEx BT Black"/>
              </a:rPr>
              <a:t>1 Corinthians 7:20 “remain in the same calling in which he was called”</a:t>
            </a:r>
          </a:p>
          <a:p>
            <a:pPr>
              <a:lnSpc>
                <a:spcPct val="100000"/>
              </a:lnSpc>
              <a:buNone/>
            </a:pPr>
            <a:r>
              <a:rPr lang="en-US" sz="3000" b="1" dirty="0">
                <a:latin typeface="Zurich BlkEx BT Black"/>
              </a:rPr>
              <a:t>1 Corinthians 10:23 “all things are lawful for me”</a:t>
            </a:r>
          </a:p>
          <a:p>
            <a:pPr>
              <a:lnSpc>
                <a:spcPct val="100000"/>
              </a:lnSpc>
              <a:buNone/>
            </a:pPr>
            <a:r>
              <a:rPr lang="en-US" sz="3000" b="1" dirty="0">
                <a:latin typeface="Zurich BlkEx BT Black"/>
              </a:rPr>
              <a:t>Titus 1:15 “to the pure all things are pure”</a:t>
            </a:r>
            <a:endParaRPr sz="3000" b="1" dirty="0">
              <a:latin typeface="Zurich BlkEx BT Black"/>
            </a:endParaRPr>
          </a:p>
        </p:txBody>
      </p:sp>
    </p:spTree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1265"/>
          <p:cNvSpPr>
            <a:spLocks noGrp="1"/>
          </p:cNvSpPr>
          <p:nvPr>
            <p:ph type="title"/>
          </p:nvPr>
        </p:nvSpPr>
        <p:spPr>
          <a:xfrm>
            <a:off x="1614488" y="-7937"/>
            <a:ext cx="8951912" cy="1661993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5400" dirty="0"/>
              <a:t>Carelessness in Reading Leads to Misunderstanding</a:t>
            </a:r>
          </a:p>
        </p:txBody>
      </p:sp>
      <p:sp>
        <p:nvSpPr>
          <p:cNvPr id="11267" name="Rectangle 11266"/>
          <p:cNvSpPr/>
          <p:nvPr/>
        </p:nvSpPr>
        <p:spPr>
          <a:xfrm>
            <a:off x="1742792" y="1752600"/>
            <a:ext cx="8951912" cy="138113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1268" name="Text Placeholder 11267"/>
          <p:cNvSpPr>
            <a:spLocks noGrp="1"/>
          </p:cNvSpPr>
          <p:nvPr>
            <p:ph type="body" idx="1"/>
          </p:nvPr>
        </p:nvSpPr>
        <p:spPr>
          <a:xfrm>
            <a:off x="1037148" y="1989257"/>
            <a:ext cx="10363199" cy="4431983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>
              <a:lnSpc>
                <a:spcPct val="100000"/>
              </a:lnSpc>
              <a:buNone/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Zurich BlkEx BT Black"/>
              </a:rPr>
              <a:t>Some Ignore WHO Speaks, to WHOM SPOKEN, CIRCUMSTANCES</a:t>
            </a:r>
          </a:p>
          <a:p>
            <a:pPr>
              <a:lnSpc>
                <a:spcPct val="100000"/>
              </a:lnSpc>
              <a:buNone/>
            </a:pPr>
            <a:r>
              <a:rPr sz="3200" b="1" dirty="0">
                <a:latin typeface="Zurich BlkEx BT Black"/>
              </a:rPr>
              <a:t>Matthew 10:19,20,23 "</a:t>
            </a:r>
            <a:r>
              <a:rPr lang="en-US" sz="3200" b="1" dirty="0">
                <a:latin typeface="Zurich BlkEx BT Black"/>
              </a:rPr>
              <a:t>not you who speak, but the Spirit of your Father who speaks in you”</a:t>
            </a:r>
            <a:endParaRPr sz="3200" b="1" dirty="0">
              <a:latin typeface="Zurich BlkEx BT Black"/>
            </a:endParaRPr>
          </a:p>
          <a:p>
            <a:pPr>
              <a:lnSpc>
                <a:spcPct val="100000"/>
              </a:lnSpc>
              <a:buNone/>
            </a:pPr>
            <a:r>
              <a:rPr sz="3200" b="1" dirty="0">
                <a:latin typeface="Zurich BlkEx BT Black"/>
              </a:rPr>
              <a:t>John 16:13 "guide you into all truth"</a:t>
            </a:r>
          </a:p>
          <a:p>
            <a:pPr>
              <a:lnSpc>
                <a:spcPct val="100000"/>
              </a:lnSpc>
              <a:buNone/>
            </a:pPr>
            <a:r>
              <a:rPr lang="en-US" sz="3200" b="1" dirty="0">
                <a:latin typeface="Zurich BlkEx BT Black"/>
              </a:rPr>
              <a:t>He Guides Through The Revealed Word Today</a:t>
            </a:r>
          </a:p>
          <a:p>
            <a:pPr>
              <a:lnSpc>
                <a:spcPct val="100000"/>
              </a:lnSpc>
              <a:buNone/>
            </a:pPr>
            <a:r>
              <a:rPr lang="en-US" sz="3200" b="1" dirty="0">
                <a:latin typeface="Zurich BlkEx BT Black"/>
              </a:rPr>
              <a:t>1 Corinthians 10:23 “all things are lawful for me”</a:t>
            </a:r>
          </a:p>
          <a:p>
            <a:pPr>
              <a:lnSpc>
                <a:spcPct val="100000"/>
              </a:lnSpc>
              <a:buNone/>
            </a:pPr>
            <a:r>
              <a:rPr lang="en-US" sz="3200" b="1" dirty="0">
                <a:latin typeface="Zurich BlkEx BT Black"/>
              </a:rPr>
              <a:t>Titus 1:15 “to the pure all things are pure”</a:t>
            </a:r>
            <a:endParaRPr sz="3200" b="1" dirty="0">
              <a:latin typeface="Zurich BlkEx BT Black"/>
            </a:endParaRPr>
          </a:p>
        </p:txBody>
      </p:sp>
    </p:spTree>
    <p:extLst>
      <p:ext uri="{BB962C8B-B14F-4D97-AF65-F5344CB8AC3E}">
        <p14:creationId xmlns:p14="http://schemas.microsoft.com/office/powerpoint/2010/main" val="2685789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1265"/>
          <p:cNvSpPr>
            <a:spLocks noGrp="1"/>
          </p:cNvSpPr>
          <p:nvPr>
            <p:ph type="title"/>
          </p:nvPr>
        </p:nvSpPr>
        <p:spPr>
          <a:xfrm>
            <a:off x="1620043" y="304800"/>
            <a:ext cx="8951912" cy="830997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5400" dirty="0"/>
              <a:t>MIRACLES</a:t>
            </a:r>
          </a:p>
        </p:txBody>
      </p:sp>
      <p:sp>
        <p:nvSpPr>
          <p:cNvPr id="11267" name="Rectangle 11266"/>
          <p:cNvSpPr/>
          <p:nvPr/>
        </p:nvSpPr>
        <p:spPr>
          <a:xfrm>
            <a:off x="1620043" y="1295400"/>
            <a:ext cx="8951912" cy="138113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1268" name="Text Placeholder 11267"/>
          <p:cNvSpPr>
            <a:spLocks noGrp="1"/>
          </p:cNvSpPr>
          <p:nvPr>
            <p:ph type="body" idx="1"/>
          </p:nvPr>
        </p:nvSpPr>
        <p:spPr>
          <a:xfrm>
            <a:off x="762000" y="1565201"/>
            <a:ext cx="10363199" cy="3348609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>
              <a:lnSpc>
                <a:spcPct val="100000"/>
              </a:lnSpc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Zurich BlkEx BT Black"/>
              </a:rPr>
              <a:t>Mark 16:17,18 “These signs will follow those who believe…”</a:t>
            </a:r>
          </a:p>
          <a:p>
            <a:pPr>
              <a:lnSpc>
                <a:spcPct val="100000"/>
              </a:lnSpc>
              <a:buNone/>
            </a:pPr>
            <a:r>
              <a:rPr lang="en-US" sz="3200" b="1" dirty="0">
                <a:latin typeface="Zurich BlkEx BT Black"/>
              </a:rPr>
              <a:t>Purpose Of Confirming The Word – Hebrews 2:3,4</a:t>
            </a:r>
          </a:p>
          <a:p>
            <a:pPr>
              <a:lnSpc>
                <a:spcPct val="100000"/>
              </a:lnSpc>
              <a:buNone/>
            </a:pPr>
            <a:r>
              <a:rPr sz="3200" b="1" dirty="0">
                <a:latin typeface="Zurich BlkEx BT Black"/>
              </a:rPr>
              <a:t>Jude 3 "</a:t>
            </a:r>
            <a:r>
              <a:rPr lang="en-US" sz="3200" b="1" dirty="0">
                <a:latin typeface="Zurich BlkEx BT Black"/>
              </a:rPr>
              <a:t>the faith which was once for all delivered”</a:t>
            </a:r>
            <a:endParaRPr sz="3200" b="1" dirty="0">
              <a:latin typeface="Zurich BlkEx BT Black"/>
            </a:endParaRPr>
          </a:p>
          <a:p>
            <a:pPr>
              <a:lnSpc>
                <a:spcPct val="100000"/>
              </a:lnSpc>
              <a:buNone/>
            </a:pPr>
            <a:r>
              <a:rPr lang="en-US" sz="3200" b="1" dirty="0">
                <a:latin typeface="Zurich BlkEx BT Black"/>
              </a:rPr>
              <a:t>Time Limit – 1 Corinthians 13:10,9 “perfect has come, then that which is in part will be done away.”  </a:t>
            </a:r>
          </a:p>
          <a:p>
            <a:pPr>
              <a:lnSpc>
                <a:spcPct val="100000"/>
              </a:lnSpc>
              <a:buNone/>
            </a:pPr>
            <a:r>
              <a:rPr sz="3200" b="1" dirty="0">
                <a:latin typeface="Zurich BlkEx BT Black"/>
              </a:rPr>
              <a:t>"Perfect/Part"  contrasted with "In Part"</a:t>
            </a:r>
          </a:p>
        </p:txBody>
      </p:sp>
    </p:spTree>
    <p:extLst>
      <p:ext uri="{BB962C8B-B14F-4D97-AF65-F5344CB8AC3E}">
        <p14:creationId xmlns:p14="http://schemas.microsoft.com/office/powerpoint/2010/main" val="2784556708"/>
      </p:ext>
    </p:extLst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2289"/>
          <p:cNvSpPr>
            <a:spLocks noGrp="1"/>
          </p:cNvSpPr>
          <p:nvPr>
            <p:ph type="title"/>
          </p:nvPr>
        </p:nvSpPr>
        <p:spPr>
          <a:xfrm>
            <a:off x="1314001" y="457200"/>
            <a:ext cx="9563997" cy="1015663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US" sz="6600" dirty="0"/>
              <a:t>Figurative Language</a:t>
            </a:r>
            <a:endParaRPr sz="6600" dirty="0"/>
          </a:p>
        </p:txBody>
      </p:sp>
      <p:sp>
        <p:nvSpPr>
          <p:cNvPr id="12291" name="Rectangle 12290"/>
          <p:cNvSpPr/>
          <p:nvPr/>
        </p:nvSpPr>
        <p:spPr>
          <a:xfrm>
            <a:off x="1752600" y="1472863"/>
            <a:ext cx="8824913" cy="103188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Text Placeholder 12291"/>
          <p:cNvSpPr>
            <a:spLocks noGrp="1"/>
          </p:cNvSpPr>
          <p:nvPr>
            <p:ph type="body" idx="1"/>
          </p:nvPr>
        </p:nvSpPr>
        <p:spPr>
          <a:xfrm>
            <a:off x="990599" y="1752600"/>
            <a:ext cx="10210799" cy="4321183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lang="en-US" sz="3600" b="1" dirty="0">
                <a:latin typeface="Times New Roman"/>
              </a:rPr>
              <a:t>Luke 9:60; Matthew 18:8,9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600" b="1" dirty="0">
                <a:latin typeface="Times New Roman"/>
              </a:rPr>
              <a:t>Conflict With Literal Statement- John 11:26; 1 Corinthians 15:22; John 12:18-21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600" b="1" dirty="0">
                <a:latin typeface="Times New Roman"/>
              </a:rPr>
              <a:t>Doctrines Based on Literal Interpretation of Figurative Language is Without Divine Authority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600" b="1" dirty="0">
                <a:latin typeface="Times New Roman"/>
              </a:rPr>
              <a:t> “Transubstantiation” – Matthew 26:26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3600" b="1" dirty="0">
                <a:latin typeface="Times New Roman"/>
              </a:rPr>
              <a:t>The CUP (i.e. one cup) – Matthew 26:27,28</a:t>
            </a:r>
            <a:endParaRPr sz="3600" b="1" dirty="0">
              <a:latin typeface="Times New Roman"/>
            </a:endParaRP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6385"/>
          <p:cNvSpPr>
            <a:spLocks noGrp="1"/>
          </p:cNvSpPr>
          <p:nvPr>
            <p:ph type="title"/>
          </p:nvPr>
        </p:nvSpPr>
        <p:spPr>
          <a:xfrm>
            <a:off x="1620839" y="304800"/>
            <a:ext cx="8815387" cy="3046988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US" sz="6600" dirty="0"/>
              <a:t>A Proper Understanding Of The Word Is Essential</a:t>
            </a:r>
            <a:endParaRPr sz="6600" i="1" dirty="0"/>
          </a:p>
        </p:txBody>
      </p:sp>
      <p:sp>
        <p:nvSpPr>
          <p:cNvPr id="16387" name="Rectangle 16386"/>
          <p:cNvSpPr/>
          <p:nvPr/>
        </p:nvSpPr>
        <p:spPr>
          <a:xfrm>
            <a:off x="1524000" y="3403025"/>
            <a:ext cx="8815387" cy="103188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4" name="Title 16385">
            <a:extLst>
              <a:ext uri="{FF2B5EF4-FFF2-40B4-BE49-F238E27FC236}">
                <a16:creationId xmlns:a16="http://schemas.microsoft.com/office/drawing/2014/main" id="{8F529A80-77EC-411D-7A00-E93AB7C21764}"/>
              </a:ext>
            </a:extLst>
          </p:cNvPr>
          <p:cNvSpPr txBox="1">
            <a:spLocks/>
          </p:cNvSpPr>
          <p:nvPr/>
        </p:nvSpPr>
        <p:spPr>
          <a:xfrm>
            <a:off x="1611786" y="3810000"/>
            <a:ext cx="8815387" cy="2031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US" sz="6600" dirty="0"/>
              <a:t>Authority From Heaven Is Essential</a:t>
            </a:r>
            <a:endParaRPr lang="en-US" sz="66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6145"/>
          <p:cNvSpPr>
            <a:spLocks noGrp="1"/>
          </p:cNvSpPr>
          <p:nvPr>
            <p:ph type="title"/>
          </p:nvPr>
        </p:nvSpPr>
        <p:spPr>
          <a:xfrm>
            <a:off x="990600" y="609600"/>
            <a:ext cx="10134600" cy="4924425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8000" dirty="0"/>
              <a:t>Great reward for those who come to Know and Do His Will</a:t>
            </a:r>
            <a:br>
              <a:rPr sz="8000" dirty="0"/>
            </a:br>
            <a:r>
              <a:rPr lang="en-US" sz="8000" dirty="0"/>
              <a:t>John 13:17</a:t>
            </a:r>
            <a:endParaRPr sz="1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1.01.14"/>
  <p:tag name="AS_TITLE" val="Aspose.Slides for .NET 4.0"/>
  <p:tag name="AS_VERSION" val="21.1"/>
</p:tagLst>
</file>

<file path=ppt/theme/theme1.xml><?xml version="1.0" encoding="utf-8"?>
<a:theme xmlns:a="http://schemas.openxmlformats.org/drawingml/2006/main">
  <a:themeElements>
    <a:clrScheme name="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534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Thunderbird</vt:lpstr>
      <vt:lpstr>Times New Roman</vt:lpstr>
      <vt:lpstr>Zurich BlkEx BT Black</vt:lpstr>
      <vt:lpstr>Zurich Win95BT Roman</vt:lpstr>
      <vt:lpstr/>
      <vt:lpstr>PowerPoint Presentation</vt:lpstr>
      <vt:lpstr>“The baptism of John, Where was it from? From Heaven or from Men?”</vt:lpstr>
      <vt:lpstr>AUTHORITY</vt:lpstr>
      <vt:lpstr>How One Reads The Word is Important</vt:lpstr>
      <vt:lpstr>Cannot Reach The Same Conclusions Unless All Have The Proper Attitudes &amp; Motives</vt:lpstr>
      <vt:lpstr>Must Have Respect For The Word</vt:lpstr>
      <vt:lpstr>Idols Will Affect The Understanding of the Truth Accordingly</vt:lpstr>
      <vt:lpstr>Carelessness in Reading Leads to Misunderstanding</vt:lpstr>
      <vt:lpstr>Carelessness in Reading Leads to Misunderstanding</vt:lpstr>
      <vt:lpstr>MIRACLES</vt:lpstr>
      <vt:lpstr>Figurative Language</vt:lpstr>
      <vt:lpstr>A Proper Understanding Of The Word Is Essential</vt:lpstr>
      <vt:lpstr>Great reward for those who come to Know and Do His Will John 13:17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Gailen Evans</dc:creator>
  <cp:lastModifiedBy>Gailen Evans</cp:lastModifiedBy>
  <cp:revision>31</cp:revision>
  <cp:lastPrinted>2024-10-12T12:03:07Z</cp:lastPrinted>
  <dcterms:created xsi:type="dcterms:W3CDTF">2024-10-12T12:03:07Z</dcterms:created>
  <dcterms:modified xsi:type="dcterms:W3CDTF">2024-10-26T01:00:43Z</dcterms:modified>
</cp:coreProperties>
</file>